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image" Target="../media/image-22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image" Target="../media/image-26-3.png"/><Relationship Id="rId4" Type="http://schemas.openxmlformats.org/officeDocument/2006/relationships/image" Target="../media/image-2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image" Target="../media/image-3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image" Target="../media/image-3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image" Target="../media/image-34-5.png"/><Relationship Id="rId6" Type="http://schemas.openxmlformats.org/officeDocument/2006/relationships/image" Target="../media/image-34-6.png"/><Relationship Id="rId7" Type="http://schemas.openxmlformats.org/officeDocument/2006/relationships/image" Target="../media/image-34-7.png"/><Relationship Id="rId8" Type="http://schemas.openxmlformats.org/officeDocument/2006/relationships/image" Target="../media/image-34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image" Target="../media/image-35-2.png"/><Relationship Id="rId3" Type="http://schemas.openxmlformats.org/officeDocument/2006/relationships/image" Target="../media/image-35-3.png"/><Relationship Id="rId4" Type="http://schemas.openxmlformats.org/officeDocument/2006/relationships/image" Target="../media/image-35-4.png"/><Relationship Id="rId5" Type="http://schemas.openxmlformats.org/officeDocument/2006/relationships/image" Target="../media/image-35-5.png"/><Relationship Id="rId6" Type="http://schemas.openxmlformats.org/officeDocument/2006/relationships/image" Target="../media/image-35-6.png"/><Relationship Id="rId7" Type="http://schemas.openxmlformats.org/officeDocument/2006/relationships/image" Target="../media/image-35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image" Target="../media/image-37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image" Target="../media/image-38-2.png"/><Relationship Id="rId3" Type="http://schemas.openxmlformats.org/officeDocument/2006/relationships/image" Target="../media/image-38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image" Target="../media/image-40-3.png"/><Relationship Id="rId4" Type="http://schemas.openxmlformats.org/officeDocument/2006/relationships/image" Target="../media/image-40-4.png"/><Relationship Id="rId5" Type="http://schemas.openxmlformats.org/officeDocument/2006/relationships/image" Target="../media/image-40-5.png"/><Relationship Id="rId6" Type="http://schemas.openxmlformats.org/officeDocument/2006/relationships/image" Target="../media/image-40-6.png"/><Relationship Id="rId7" Type="http://schemas.openxmlformats.org/officeDocument/2006/relationships/image" Target="../media/image-40-7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image" Target="../media/image-4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image" Target="../media/image-43-2.png"/><Relationship Id="rId3" Type="http://schemas.openxmlformats.org/officeDocument/2006/relationships/image" Target="../media/image-43-3.png"/><Relationship Id="rId4" Type="http://schemas.openxmlformats.org/officeDocument/2006/relationships/image" Target="../media/image-43-4.png"/><Relationship Id="rId5" Type="http://schemas.openxmlformats.org/officeDocument/2006/relationships/image" Target="../media/image-43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5221224"/>
            <a:ext cx="3858768" cy="112471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192" y="5221224"/>
            <a:ext cx="3858768" cy="112471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32104" y="1883664"/>
            <a:ext cx="8010144" cy="3054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Parallel Dynamic SSSP Update Framework</a:t>
            </a:r>
            <a:endParaRPr lang="en-US" sz="6410" dirty="0"/>
          </a:p>
        </p:txBody>
      </p:sp>
      <p:sp>
        <p:nvSpPr>
          <p:cNvPr id="7" name="Text 1"/>
          <p:cNvSpPr/>
          <p:nvPr/>
        </p:nvSpPr>
        <p:spPr>
          <a:xfrm>
            <a:off x="1078992" y="5340096"/>
            <a:ext cx="3383280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320" b="1" dirty="0">
                <a:solidFill>
                  <a:srgbClr val="000000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GROUP MEMBERS: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202936" y="5340096"/>
            <a:ext cx="3383280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Aamna Saeed(i22-1179) Tashfeen Hassan (i22-0860)               Meesam-E-Tammar(i22-1304)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264" y="2505456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4568" y="4398264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7264" y="6291072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30184" y="291693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5047488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8330184" y="670255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50976" y="482803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Vertex Marking: Each thread marks affected vertices.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710928" y="5833872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Filter Phase: Uses ballot_sync and atomicAdd to collect final affected set.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Vertex-Marking Functional Block (VMFB)/Mechanism for Marking Affected Vertices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9710928" y="3529584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Global Synchronization: Barrier to ensure phase completion.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4507992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507992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488" y="5239512"/>
            <a:ext cx="475488" cy="47548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488" y="3767328"/>
            <a:ext cx="475488" cy="475488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3767328"/>
            <a:ext cx="475488" cy="475488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5239512"/>
            <a:ext cx="475488" cy="475488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7488936" y="459028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1" name="Text 1"/>
          <p:cNvSpPr/>
          <p:nvPr/>
        </p:nvSpPr>
        <p:spPr>
          <a:xfrm>
            <a:off x="996696" y="459028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2" name="Text 2"/>
          <p:cNvSpPr/>
          <p:nvPr/>
        </p:nvSpPr>
        <p:spPr>
          <a:xfrm>
            <a:off x="7488936" y="533095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</a:t>
            </a:r>
            <a:endParaRPr lang="en-US" sz="2320" dirty="0"/>
          </a:p>
        </p:txBody>
      </p:sp>
      <p:sp>
        <p:nvSpPr>
          <p:cNvPr id="13" name="Text 3"/>
          <p:cNvSpPr/>
          <p:nvPr/>
        </p:nvSpPr>
        <p:spPr>
          <a:xfrm>
            <a:off x="7488936" y="385876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4" name="Text 4"/>
          <p:cNvSpPr/>
          <p:nvPr/>
        </p:nvSpPr>
        <p:spPr>
          <a:xfrm>
            <a:off x="996696" y="385876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5" name="Text 5"/>
          <p:cNvSpPr/>
          <p:nvPr/>
        </p:nvSpPr>
        <p:spPr>
          <a:xfrm>
            <a:off x="996696" y="5330952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</a:t>
            </a:r>
            <a:endParaRPr lang="en-US" sz="2320" dirty="0"/>
          </a:p>
        </p:txBody>
      </p:sp>
      <p:sp>
        <p:nvSpPr>
          <p:cNvPr id="16" name="Text 6"/>
          <p:cNvSpPr/>
          <p:nvPr/>
        </p:nvSpPr>
        <p:spPr>
          <a:xfrm>
            <a:off x="8101584" y="5266944"/>
            <a:ext cx="569671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Preventing cycle formation.</a:t>
            </a:r>
            <a:endParaRPr lang="en-US" sz="1850" dirty="0"/>
          </a:p>
        </p:txBody>
      </p:sp>
      <p:sp>
        <p:nvSpPr>
          <p:cNvPr id="17" name="Text 7"/>
          <p:cNvSpPr/>
          <p:nvPr/>
        </p:nvSpPr>
        <p:spPr>
          <a:xfrm>
            <a:off x="1609344" y="4535424"/>
            <a:ext cx="569671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Scalable to large updates (e.g., 100M edges).</a:t>
            </a:r>
            <a:endParaRPr lang="en-US" sz="1850" dirty="0"/>
          </a:p>
        </p:txBody>
      </p:sp>
      <p:sp>
        <p:nvSpPr>
          <p:cNvPr id="18" name="Text 8"/>
          <p:cNvSpPr/>
          <p:nvPr/>
        </p:nvSpPr>
        <p:spPr>
          <a:xfrm>
            <a:off x="1609344" y="5266944"/>
            <a:ext cx="569671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Avoiding race conditions.</a:t>
            </a:r>
            <a:endParaRPr lang="en-US" sz="1850" dirty="0"/>
          </a:p>
        </p:txBody>
      </p:sp>
      <p:sp>
        <p:nvSpPr>
          <p:cNvPr id="19" name="Text 9"/>
          <p:cNvSpPr/>
          <p:nvPr/>
        </p:nvSpPr>
        <p:spPr>
          <a:xfrm>
            <a:off x="8101584" y="3794760"/>
            <a:ext cx="569671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Promotes modularity via VMFB.</a:t>
            </a:r>
            <a:endParaRPr lang="en-US" sz="1850" dirty="0"/>
          </a:p>
        </p:txBody>
      </p:sp>
      <p:sp>
        <p:nvSpPr>
          <p:cNvPr id="20" name="Text 10"/>
          <p:cNvSpPr/>
          <p:nvPr/>
        </p:nvSpPr>
        <p:spPr>
          <a:xfrm>
            <a:off x="8101584" y="4535424"/>
            <a:ext cx="569671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Ensures correctness by:</a:t>
            </a:r>
            <a:endParaRPr lang="en-US" sz="1850" dirty="0"/>
          </a:p>
        </p:txBody>
      </p:sp>
      <p:sp>
        <p:nvSpPr>
          <p:cNvPr id="21" name="Text 11"/>
          <p:cNvSpPr/>
          <p:nvPr/>
        </p:nvSpPr>
        <p:spPr>
          <a:xfrm>
            <a:off x="832104" y="251460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Design Advantages</a:t>
            </a:r>
            <a:endParaRPr lang="en-US" sz="4640" dirty="0"/>
          </a:p>
        </p:txBody>
      </p:sp>
      <p:sp>
        <p:nvSpPr>
          <p:cNvPr id="22" name="Text 12"/>
          <p:cNvSpPr/>
          <p:nvPr/>
        </p:nvSpPr>
        <p:spPr>
          <a:xfrm>
            <a:off x="1609344" y="3794760"/>
            <a:ext cx="5696712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Minimizes atomic operations.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Parallel Dynamic Framework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02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4700016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Parallel Edge Processing: Every changed edge is processed to detect affected vertices.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2825496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Identification of Affected Subgraph</a:t>
            </a:r>
            <a:endParaRPr lang="en-US" sz="46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892040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Affected[v]: True if vertex is impacted by any change.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7571232" y="376732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Per-Vertex Metadata (arrays of size V):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71232" y="4892040"/>
            <a:ext cx="5989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Affected_Del[v]: True if affected specifically by deletion.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078992" y="432511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Parent[v]: Parent of vertex v.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32104" y="263347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Data Structures</a:t>
            </a:r>
            <a:endParaRPr lang="en-US" sz="4640" dirty="0"/>
          </a:p>
        </p:txBody>
      </p:sp>
      <p:sp>
        <p:nvSpPr>
          <p:cNvPr id="9" name="Text 5"/>
          <p:cNvSpPr/>
          <p:nvPr/>
        </p:nvSpPr>
        <p:spPr>
          <a:xfrm>
            <a:off x="7571232" y="4325112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Dist[v]: Distance from source.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1078992" y="3767328"/>
            <a:ext cx="598932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SSSP Tree: Stored as an adjacency list.</a:t>
            </a:r>
            <a:endParaRPr lang="en-US" sz="18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616" y="4133088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4133088"/>
            <a:ext cx="475488" cy="4754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48" y="4133088"/>
            <a:ext cx="475488" cy="4754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646920" y="42245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321808" y="42245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96696" y="4224528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5934456" y="4160520"/>
            <a:ext cx="353872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Synchronization: Avoid race conditions during updates by using lock-free, iterative strategies.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1609344" y="4160520"/>
            <a:ext cx="3538728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Load Balancing: Subgraphs vary in size—requires dynamic workload balancing.</a:t>
            </a:r>
            <a:endParaRPr lang="en-US" sz="1850" dirty="0"/>
          </a:p>
        </p:txBody>
      </p:sp>
      <p:sp>
        <p:nvSpPr>
          <p:cNvPr id="12" name="Text 5"/>
          <p:cNvSpPr/>
          <p:nvPr/>
        </p:nvSpPr>
        <p:spPr>
          <a:xfrm>
            <a:off x="832104" y="288036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Scalability Challenges</a:t>
            </a:r>
            <a:endParaRPr lang="en-US" sz="4640" dirty="0"/>
          </a:p>
        </p:txBody>
      </p:sp>
      <p:sp>
        <p:nvSpPr>
          <p:cNvPr id="13" name="Text 6"/>
          <p:cNvSpPr/>
          <p:nvPr/>
        </p:nvSpPr>
        <p:spPr>
          <a:xfrm>
            <a:off x="10268712" y="4160520"/>
            <a:ext cx="353872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Cycle Avoidance: Ensure cycle-free updates by first disconnecting subtrees before processing insertions.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Experimental Evaluation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03</a:t>
            </a:r>
            <a:endParaRPr lang="en-US" sz="6410" dirty="0"/>
          </a:p>
        </p:txBody>
      </p:sp>
      <p:sp>
        <p:nvSpPr>
          <p:cNvPr id="9" name="Text 4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360" y="4471416"/>
            <a:ext cx="6345936" cy="8321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471416"/>
            <a:ext cx="6345936" cy="83210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78992" y="4590288"/>
            <a:ext cx="58704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CPU: Intel Xeon Gold 6148 (384GB RAM), using OpenMP.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7690104" y="4590288"/>
            <a:ext cx="58704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GPU: NVIDIA Tesla V100 (32GB), dual AMD EPYC CPUs.</a:t>
            </a:r>
            <a:endParaRPr lang="en-US" sz="1850" dirty="0"/>
          </a:p>
        </p:txBody>
      </p:sp>
      <p:sp>
        <p:nvSpPr>
          <p:cNvPr id="8" name="Text 2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Platforms</a:t>
            </a:r>
            <a:endParaRPr lang="en-US" sz="46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4184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8028432" y="58155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028432" y="30632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Datasets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710928" y="3310128"/>
            <a:ext cx="398678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Synthetic Graphs: RMAT, Graph500.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446227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Real-World Graphs: Orkut, LiveJournal, BHJ.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9710928" y="56144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Scale: Graphs range from 1.8M to 16M vertices and up to 258M edges.</a:t>
            </a:r>
            <a:endParaRPr lang="en-US" sz="18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325112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Workload: Tested with 50M and 100M edge updates across varying insertion/deletion ratios.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19125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GPU Implementation Results</a:t>
            </a:r>
            <a:endParaRPr lang="en-US" sz="46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455664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1490472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54589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44531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Sequential SSSP Update Algorithm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832104" y="260604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204825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3172968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01</a:t>
            </a:r>
            <a:endParaRPr lang="en-US" sz="641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408" y="3337560"/>
            <a:ext cx="1005840" cy="11521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288" y="3337560"/>
            <a:ext cx="1152144" cy="11521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72" y="3337560"/>
            <a:ext cx="1152144" cy="11521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60120" y="472744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100% Insertions: Achieved faster update times due to bypassing subtree disconnection routines.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832104" y="2203704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Key Observations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9848088" y="4727448"/>
            <a:ext cx="383133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Subgraph Overlap: Helps avoid redundant computations, boosting performance.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5404104" y="4727448"/>
            <a:ext cx="3831336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Higher Deletion Ratios: Increased update time due to extra overhead from disconnection and reconnection logic.</a:t>
            </a:r>
            <a:endParaRPr lang="en-US" sz="18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191256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GPU Performance Comparison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325112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Benchmark: Compared against Gunrock, a leading GPU SSSP library (static).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4032504"/>
            <a:ext cx="1188720" cy="11887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568" y="4032504"/>
            <a:ext cx="1188720" cy="11887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9418320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504748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950976" y="431596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Up to 8.5× faster with 50M changes (insertion-dominant workloads).</a:t>
            </a:r>
            <a:endParaRPr lang="en-US" sz="1850" dirty="0"/>
          </a:p>
        </p:txBody>
      </p:sp>
      <p:sp>
        <p:nvSpPr>
          <p:cNvPr id="10" name="Text 3"/>
          <p:cNvSpPr/>
          <p:nvPr/>
        </p:nvSpPr>
        <p:spPr>
          <a:xfrm>
            <a:off x="10177272" y="446227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Up to 5.6× faster with 100M edge changes.</a:t>
            </a:r>
            <a:endParaRPr lang="en-US" sz="1850" dirty="0"/>
          </a:p>
        </p:txBody>
      </p:sp>
      <p:sp>
        <p:nvSpPr>
          <p:cNvPr id="11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Speedups</a:t>
            </a:r>
            <a:endParaRPr lang="en-US" sz="464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754880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Recomputation becomes preferable when more than 50% of total graph edges are impacted and most changes are deletions.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761488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Additional Insights</a:t>
            </a:r>
            <a:endParaRPr lang="en-US" sz="4640" dirty="0"/>
          </a:p>
        </p:txBody>
      </p:sp>
      <p:sp>
        <p:nvSpPr>
          <p:cNvPr id="6" name="Text 2"/>
          <p:cNvSpPr/>
          <p:nvPr/>
        </p:nvSpPr>
        <p:spPr>
          <a:xfrm>
            <a:off x="1078992" y="3895344"/>
            <a:ext cx="750722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When deletions dominate (&gt;75%), Gunrock may outperform due to simpler recomputation.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596896"/>
            <a:ext cx="8010144" cy="221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Shared-Memory (CPU) Implementation Results/Comparison Tool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521208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Galois, a shared-memory SSSP recomputation framework.</a:t>
            </a:r>
            <a:endParaRPr lang="en-US" sz="18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21208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100M edge changes, varying insertion percentages.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2596896"/>
            <a:ext cx="8010144" cy="221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Shared-Memory (CPU) Implementation Results/Test Case</a:t>
            </a:r>
            <a:endParaRPr lang="en-US" sz="464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4946904"/>
            <a:ext cx="3858768" cy="8321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9528" y="4946904"/>
            <a:ext cx="3858768" cy="83210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177272" y="5065776"/>
            <a:ext cx="33832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Performance degrades when &gt;85% of nodes are affected.</a:t>
            </a:r>
            <a:endParaRPr lang="en-US" sz="1850" dirty="0"/>
          </a:p>
        </p:txBody>
      </p:sp>
      <p:sp>
        <p:nvSpPr>
          <p:cNvPr id="7" name="Text 1"/>
          <p:cNvSpPr/>
          <p:nvPr/>
        </p:nvSpPr>
        <p:spPr>
          <a:xfrm>
            <a:off x="5806440" y="2450592"/>
            <a:ext cx="8010144" cy="221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Shared-Memory (CPU) Implementation Results/Performance</a:t>
            </a:r>
            <a:endParaRPr lang="en-US" sz="4640" dirty="0"/>
          </a:p>
        </p:txBody>
      </p:sp>
      <p:sp>
        <p:nvSpPr>
          <p:cNvPr id="8" name="Text 2"/>
          <p:cNvSpPr/>
          <p:nvPr/>
        </p:nvSpPr>
        <p:spPr>
          <a:xfrm>
            <a:off x="6053328" y="5065776"/>
            <a:ext cx="338328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Outperforms Galois across most networks.</a:t>
            </a:r>
            <a:endParaRPr lang="en-US" sz="18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823960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5641848" y="48097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10177272" y="468172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Exceptions observed when affected node count was low (&lt;15%).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950976" y="468172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Runtime improves significantly with thread count (especially effective up to 72 threads).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Shared-Memory (CPU) Implementation Results/Scalability</a:t>
            </a:r>
            <a:endParaRPr lang="en-US" sz="464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805672" y="508406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5669280" y="453542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Performance Tuning Experiments/Asynchronous Update Level </a:t>
            </a:r>
            <a:endParaRPr lang="en-US" sz="4640" dirty="0"/>
          </a:p>
        </p:txBody>
      </p:sp>
      <p:sp>
        <p:nvSpPr>
          <p:cNvPr id="8" name="Text 3"/>
          <p:cNvSpPr/>
          <p:nvPr/>
        </p:nvSpPr>
        <p:spPr>
          <a:xfrm>
            <a:off x="10177272" y="468172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Exception: Slight performance dip on the Orkut dataset with 75% insertions.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950976" y="4681728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Higher asynchrony (i.e., more relaxed synchronization) leads to reduced execution times.</a:t>
            </a:r>
            <a:endParaRPr lang="en-US" sz="18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53328" y="521208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Batch Sizes: 15, 30, 50 edge changes per batch.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5806440" y="2596896"/>
            <a:ext cx="8010144" cy="221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Performance Tuning Experiments/Batch Processing of Edge Changes (Figure 10)</a:t>
            </a:r>
            <a:endParaRPr lang="en-US" sz="464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3375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Applicable Changes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47141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Only edge insertions and deletions.</a:t>
            </a:r>
            <a:endParaRPr lang="en-US" sz="18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337560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337560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337560"/>
            <a:ext cx="7790688" cy="77906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765792" y="55869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4709160" y="55869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7232904" y="412394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832104" y="1005840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Benefits</a:t>
            </a:r>
            <a:endParaRPr lang="en-US" sz="4640" dirty="0"/>
          </a:p>
        </p:txBody>
      </p:sp>
      <p:sp>
        <p:nvSpPr>
          <p:cNvPr id="10" name="Text 4"/>
          <p:cNvSpPr/>
          <p:nvPr/>
        </p:nvSpPr>
        <p:spPr>
          <a:xfrm>
            <a:off x="9838944" y="3447288"/>
            <a:ext cx="3858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Marginal gains at lower thread counts.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50976" y="3447288"/>
            <a:ext cx="3858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Outperforms non-batched implementations.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5394960" y="2276856"/>
            <a:ext cx="385876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Particularly effective at 64–72 thread configurations.</a:t>
            </a:r>
            <a:endParaRPr lang="en-US" sz="18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104" y="6830568"/>
            <a:ext cx="12984480" cy="365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32104" y="2240280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832104" y="408736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Parallelization Strategies for Dynamic Single Source Shortest Paths (SSSP)</a:t>
            </a:r>
            <a:endParaRPr lang="en-US" sz="4640" dirty="0"/>
          </a:p>
        </p:txBody>
      </p:sp>
      <p:sp>
        <p:nvSpPr>
          <p:cNvPr id="7" name="Text 2"/>
          <p:cNvSpPr/>
          <p:nvPr/>
        </p:nvSpPr>
        <p:spPr>
          <a:xfrm>
            <a:off x="832104" y="2798064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010"/>
              </a:lnSpc>
              <a:buNone/>
            </a:pPr>
            <a:r>
              <a:rPr lang="en-US" sz="641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04</a:t>
            </a:r>
            <a:endParaRPr lang="en-US" sz="6410" dirty="0"/>
          </a:p>
        </p:txBody>
      </p:sp>
      <p:sp>
        <p:nvSpPr>
          <p:cNvPr id="8" name="Text 3"/>
          <p:cNvSpPr/>
          <p:nvPr/>
        </p:nvSpPr>
        <p:spPr>
          <a:xfrm>
            <a:off x="832104" y="1682496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832104" y="1115568"/>
            <a:ext cx="1298448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832104" y="582472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i="1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 </a:t>
            </a:r>
            <a:endParaRPr lang="en-US" sz="464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59028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MPI-Based Strategy</a:t>
            </a:r>
            <a:endParaRPr lang="en-US" sz="464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4178808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MPI to break the graph across several computing nodes. Each node processes a portion of the graph and communicates with others when needed.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044952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MPI-Based Strategy/Objective</a:t>
            </a:r>
            <a:endParaRPr lang="en-US" sz="464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064" y="3364992"/>
            <a:ext cx="4142232" cy="8321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656" y="3364992"/>
            <a:ext cx="4142232" cy="8321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462272"/>
            <a:ext cx="4142232" cy="14173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656" y="4462272"/>
            <a:ext cx="4142232" cy="14173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4462272"/>
            <a:ext cx="4142232" cy="14173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3364992"/>
            <a:ext cx="4142232" cy="83210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832104" y="235000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MPI-Based Strategy/How It Works(1)</a:t>
            </a:r>
            <a:endParaRPr lang="en-US" sz="4640" dirty="0"/>
          </a:p>
        </p:txBody>
      </p:sp>
      <p:sp>
        <p:nvSpPr>
          <p:cNvPr id="11" name="Text 1"/>
          <p:cNvSpPr/>
          <p:nvPr/>
        </p:nvSpPr>
        <p:spPr>
          <a:xfrm>
            <a:off x="9893808" y="3483864"/>
            <a:ext cx="367588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process handles a portion of vertices and edges.</a:t>
            </a:r>
            <a:endParaRPr lang="en-US" sz="1850" dirty="0"/>
          </a:p>
        </p:txBody>
      </p:sp>
      <p:sp>
        <p:nvSpPr>
          <p:cNvPr id="12" name="Text 2"/>
          <p:cNvSpPr/>
          <p:nvPr/>
        </p:nvSpPr>
        <p:spPr>
          <a:xfrm>
            <a:off x="5486400" y="4581144"/>
            <a:ext cx="3675888" cy="11887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When an edge is inserted or removed, determine if it's relevant locally or shared across partitions.</a:t>
            </a:r>
            <a:endParaRPr lang="en-US" sz="1850" dirty="0"/>
          </a:p>
        </p:txBody>
      </p:sp>
      <p:sp>
        <p:nvSpPr>
          <p:cNvPr id="13" name="Text 3"/>
          <p:cNvSpPr/>
          <p:nvPr/>
        </p:nvSpPr>
        <p:spPr>
          <a:xfrm>
            <a:off x="5486400" y="3483864"/>
            <a:ext cx="367588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Divide the graph across N MPI processes.</a:t>
            </a:r>
            <a:endParaRPr lang="en-US" sz="1850" dirty="0"/>
          </a:p>
        </p:txBody>
      </p:sp>
      <p:sp>
        <p:nvSpPr>
          <p:cNvPr id="14" name="Text 4"/>
          <p:cNvSpPr/>
          <p:nvPr/>
        </p:nvSpPr>
        <p:spPr>
          <a:xfrm>
            <a:off x="9893808" y="4581144"/>
            <a:ext cx="367588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Notify other MPI processes if needed.</a:t>
            </a:r>
            <a:endParaRPr lang="en-US" sz="1850" dirty="0"/>
          </a:p>
        </p:txBody>
      </p:sp>
      <p:sp>
        <p:nvSpPr>
          <p:cNvPr id="15" name="Text 5"/>
          <p:cNvSpPr/>
          <p:nvPr/>
        </p:nvSpPr>
        <p:spPr>
          <a:xfrm>
            <a:off x="1078992" y="4581144"/>
            <a:ext cx="36758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Edge Change Detection:</a:t>
            </a:r>
            <a:endParaRPr lang="en-US" sz="1850" dirty="0"/>
          </a:p>
        </p:txBody>
      </p:sp>
      <p:sp>
        <p:nvSpPr>
          <p:cNvPr id="16" name="Text 6"/>
          <p:cNvSpPr/>
          <p:nvPr/>
        </p:nvSpPr>
        <p:spPr>
          <a:xfrm>
            <a:off x="1078992" y="3483864"/>
            <a:ext cx="36758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Graph Partitioning:</a:t>
            </a:r>
            <a:endParaRPr lang="en-US" sz="18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3666744"/>
            <a:ext cx="4142232" cy="83210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3666744"/>
            <a:ext cx="4142232" cy="83210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60" y="4754880"/>
            <a:ext cx="6345936" cy="83210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656" y="3666744"/>
            <a:ext cx="4142232" cy="83210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4754880"/>
            <a:ext cx="6345936" cy="832104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7690104" y="4873752"/>
            <a:ext cx="58704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collective or point-to-point MPI calls for efficiency.</a:t>
            </a:r>
            <a:endParaRPr lang="en-US" sz="1850" dirty="0"/>
          </a:p>
        </p:txBody>
      </p:sp>
      <p:sp>
        <p:nvSpPr>
          <p:cNvPr id="10" name="Text 1"/>
          <p:cNvSpPr/>
          <p:nvPr/>
        </p:nvSpPr>
        <p:spPr>
          <a:xfrm>
            <a:off x="5486400" y="3785616"/>
            <a:ext cx="367588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Each process updates its part of the SSSP tree independently.</a:t>
            </a:r>
            <a:endParaRPr lang="en-US" sz="1850" dirty="0"/>
          </a:p>
        </p:txBody>
      </p:sp>
      <p:sp>
        <p:nvSpPr>
          <p:cNvPr id="11" name="Text 2"/>
          <p:cNvSpPr/>
          <p:nvPr/>
        </p:nvSpPr>
        <p:spPr>
          <a:xfrm>
            <a:off x="1078992" y="4873752"/>
            <a:ext cx="587044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Share updated boundary values (distance, parent) with neighbors.</a:t>
            </a:r>
            <a:endParaRPr lang="en-US" sz="1850" dirty="0"/>
          </a:p>
        </p:txBody>
      </p:sp>
      <p:sp>
        <p:nvSpPr>
          <p:cNvPr id="12" name="Text 3"/>
          <p:cNvSpPr/>
          <p:nvPr/>
        </p:nvSpPr>
        <p:spPr>
          <a:xfrm>
            <a:off x="1078992" y="3785616"/>
            <a:ext cx="36758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Local SSSP Update: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832104" y="264261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MPI-Based Strategy/How It Works(2)</a:t>
            </a:r>
            <a:endParaRPr lang="en-US" sz="4640" dirty="0"/>
          </a:p>
        </p:txBody>
      </p:sp>
      <p:sp>
        <p:nvSpPr>
          <p:cNvPr id="14" name="Text 5"/>
          <p:cNvSpPr/>
          <p:nvPr/>
        </p:nvSpPr>
        <p:spPr>
          <a:xfrm>
            <a:off x="9893808" y="3785616"/>
            <a:ext cx="3675888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Communication:</a:t>
            </a:r>
            <a:endParaRPr lang="en-US" sz="18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596896"/>
            <a:ext cx="8010144" cy="221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OpenMP / OpenCL Strategy/OpenMP (For CPU Multithreading)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521208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257032" y="358444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7781544" y="6300216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5669280" y="453542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50976" y="482803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Run parallel loops over affected graph elements.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9710928" y="360273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Allow multiple threads to update distances concurrently.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9710928" y="605332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minimal synchronization by converging iteratively.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OpenMP / OpenCL Strategy/OpenMP (For CPU Multithreading)/Approach</a:t>
            </a:r>
            <a:endParaRPr lang="en-US" sz="464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32" y="3977640"/>
            <a:ext cx="1060704" cy="1216152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256" y="3977640"/>
            <a:ext cx="1216152" cy="12161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60120" y="5422392"/>
            <a:ext cx="60533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Write GPU kernels to process edge changes and perform updates.</a:t>
            </a:r>
            <a:endParaRPr lang="en-US" sz="1850" dirty="0"/>
          </a:p>
        </p:txBody>
      </p:sp>
      <p:sp>
        <p:nvSpPr>
          <p:cNvPr id="6" name="Text 1"/>
          <p:cNvSpPr/>
          <p:nvPr/>
        </p:nvSpPr>
        <p:spPr>
          <a:xfrm>
            <a:off x="7626096" y="5422392"/>
            <a:ext cx="6053328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Keep track of which vertices are affected and launch kernels in loops until convergence.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32104" y="2103120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OpenMP / OpenCL Strategy/OpenMP (For CPU Multithreading)/Approach</a:t>
            </a:r>
            <a:endParaRPr lang="en-US" sz="464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2971800"/>
            <a:ext cx="8010144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OpenCL (For GPU Acceleration)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846320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488" y="4709160"/>
            <a:ext cx="475488" cy="4754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48" y="4709160"/>
            <a:ext cx="475488" cy="47548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488936" y="480060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996696" y="4800600"/>
            <a:ext cx="17373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101584" y="4736592"/>
            <a:ext cx="569671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Dijkstra’s algorithm to recompute and update distances.</a:t>
            </a:r>
            <a:endParaRPr lang="en-US" sz="1850" dirty="0"/>
          </a:p>
        </p:txBody>
      </p:sp>
      <p:sp>
        <p:nvSpPr>
          <p:cNvPr id="9" name="Text 3"/>
          <p:cNvSpPr/>
          <p:nvPr/>
        </p:nvSpPr>
        <p:spPr>
          <a:xfrm>
            <a:off x="1609344" y="4736592"/>
            <a:ext cx="5696712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Identify affected vertices and insert them into a priority queue.</a:t>
            </a:r>
            <a:endParaRPr lang="en-US" sz="1850" dirty="0"/>
          </a:p>
        </p:txBody>
      </p:sp>
      <p:sp>
        <p:nvSpPr>
          <p:cNvPr id="10" name="Text 4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Process</a:t>
            </a:r>
            <a:endParaRPr lang="en-US" sz="464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7264" y="2139696"/>
            <a:ext cx="1188720" cy="11887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7264" y="5925312"/>
            <a:ext cx="1188720" cy="11887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4568" y="4032504"/>
            <a:ext cx="1188720" cy="118872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8330184" y="2542032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1"/>
          <p:cNvSpPr/>
          <p:nvPr/>
        </p:nvSpPr>
        <p:spPr>
          <a:xfrm>
            <a:off x="8330184" y="632764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2"/>
          <p:cNvSpPr/>
          <p:nvPr/>
        </p:nvSpPr>
        <p:spPr>
          <a:xfrm>
            <a:off x="504748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2" name="Text 3"/>
          <p:cNvSpPr/>
          <p:nvPr/>
        </p:nvSpPr>
        <p:spPr>
          <a:xfrm>
            <a:off x="9710928" y="323697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Allow multiple threads to update distances concurrently.</a:t>
            </a:r>
            <a:endParaRPr lang="en-US" sz="1850" dirty="0"/>
          </a:p>
        </p:txBody>
      </p:sp>
      <p:sp>
        <p:nvSpPr>
          <p:cNvPr id="13" name="Text 4"/>
          <p:cNvSpPr/>
          <p:nvPr/>
        </p:nvSpPr>
        <p:spPr>
          <a:xfrm>
            <a:off x="950976" y="4462272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Run parallel loops over affected graph elements.</a:t>
            </a:r>
            <a:endParaRPr lang="en-US" sz="1850" dirty="0"/>
          </a:p>
        </p:txBody>
      </p:sp>
      <p:sp>
        <p:nvSpPr>
          <p:cNvPr id="14" name="Text 5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OpenCL (For GPU Acceleration)/Approach</a:t>
            </a:r>
            <a:endParaRPr lang="en-US" sz="4640" dirty="0"/>
          </a:p>
        </p:txBody>
      </p:sp>
      <p:sp>
        <p:nvSpPr>
          <p:cNvPr id="15" name="Text 6"/>
          <p:cNvSpPr/>
          <p:nvPr/>
        </p:nvSpPr>
        <p:spPr>
          <a:xfrm>
            <a:off x="9710928" y="5687568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minimal synchronization by converging iteratively.</a:t>
            </a:r>
            <a:endParaRPr lang="en-US" sz="18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OpenCL (For GPU Acceleration)/Approach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590288"/>
            <a:ext cx="5989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Write GPU kernels to process edge changes and perform updates.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71232" y="4590288"/>
            <a:ext cx="598932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Keep track of which vertices are affected and launch kernels in loops until convergence.</a:t>
            </a:r>
            <a:endParaRPr lang="en-US" sz="18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78992" y="5330952"/>
            <a:ext cx="12481560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 METIS to split the graph into well-balanced, minimally-connected parts. This reduces communication between partitions.</a:t>
            </a:r>
            <a:endParaRPr lang="en-US" sz="1850" dirty="0"/>
          </a:p>
        </p:txBody>
      </p:sp>
      <p:sp>
        <p:nvSpPr>
          <p:cNvPr id="5" name="Text 1"/>
          <p:cNvSpPr/>
          <p:nvPr/>
        </p:nvSpPr>
        <p:spPr>
          <a:xfrm>
            <a:off x="832104" y="3456432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METIS-Based Strategy: Smart Partitioning for Load Balancing/Objective</a:t>
            </a:r>
            <a:endParaRPr lang="en-US" sz="464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488" y="2715768"/>
            <a:ext cx="4544568" cy="454456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065008" y="39776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6409944" y="39776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409944" y="563270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8065008" y="563270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978408"/>
            <a:ext cx="12984480" cy="1481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METIS-Based Strategy: Smart Partitioning for Load Balancing/How It Works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9710928" y="3529584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Assign each part to a process or thread.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950976" y="5833872"/>
            <a:ext cx="398678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If the graph structure changes significantly, re-partition using ParMETIS.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9710928" y="598017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Update the SSSP tree locally in each partition.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950976" y="3529584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Run METIS to partition the graph into k parts.</a:t>
            </a:r>
            <a:endParaRPr lang="en-US" sz="18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2304288"/>
            <a:ext cx="8010144" cy="2212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METIS-Based Strategy: Smart Partitioning for Load Balancing/Pseudocode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919472"/>
            <a:ext cx="750722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These techniques offer scalable ways to handle SSSP updates in large graphs, enabling efficient processing across CPUs, GPUs, and distributed systems.</a:t>
            </a:r>
            <a:endParaRPr lang="en-US" sz="18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2104" y="3611880"/>
            <a:ext cx="12984480" cy="1024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10"/>
              </a:lnSpc>
              <a:buNone/>
            </a:pPr>
            <a:r>
              <a:rPr lang="en-US" sz="641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Thank You</a:t>
            </a:r>
            <a:endParaRPr lang="en-US" sz="641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403336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6" name="Text 1"/>
          <p:cNvSpPr/>
          <p:nvPr/>
        </p:nvSpPr>
        <p:spPr>
          <a:xfrm>
            <a:off x="6062472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7" name="Text 2"/>
          <p:cNvSpPr/>
          <p:nvPr/>
        </p:nvSpPr>
        <p:spPr>
          <a:xfrm>
            <a:off x="950976" y="4626864"/>
            <a:ext cx="3511296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320"/>
              </a:lnSpc>
              <a:buSzPct val="100000"/>
              <a:buChar char="•"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Shared memory implementation using OpenMP 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10177272" y="4069080"/>
            <a:ext cx="3511296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320"/>
              </a:lnSpc>
              <a:buSzPct val="100000"/>
              <a:buChar char="•"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Asynchronous updates.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0177272" y="5486400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320"/>
              </a:lnSpc>
              <a:buSzPct val="100000"/>
              <a:buChar char="•"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Capable of processing batches of graph changes.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0177272" y="4626864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buSzPct val="100000"/>
              <a:buChar char="•"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pPr algn="l" marL="342900" indent="-342900">
              <a:lnSpc>
                <a:spcPts val="2320"/>
              </a:lnSpc>
              <a:buSzPct val="100000"/>
              <a:buChar char="•"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Efficient for moderate-sized graphs.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50976" y="3995928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Approach</a:t>
            </a:r>
            <a:endParaRPr lang="en-US" sz="2320" dirty="0"/>
          </a:p>
        </p:txBody>
      </p:sp>
      <p:sp>
        <p:nvSpPr>
          <p:cNvPr id="12" name="Text 7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CPU-Based Implementation</a:t>
            </a:r>
            <a:endParaRPr lang="en-US" sz="4640" dirty="0"/>
          </a:p>
        </p:txBody>
      </p:sp>
      <p:sp>
        <p:nvSpPr>
          <p:cNvPr id="13" name="Text 8"/>
          <p:cNvSpPr/>
          <p:nvPr/>
        </p:nvSpPr>
        <p:spPr>
          <a:xfrm>
            <a:off x="10177272" y="3438144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Features</a:t>
            </a:r>
            <a:endParaRPr lang="en-US" sz="232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488" y="2350008"/>
            <a:ext cx="4544568" cy="4544568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8028432" y="5815584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7" name="Text 1"/>
          <p:cNvSpPr/>
          <p:nvPr/>
        </p:nvSpPr>
        <p:spPr>
          <a:xfrm>
            <a:off x="5641848" y="44348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8" name="Text 2"/>
          <p:cNvSpPr/>
          <p:nvPr/>
        </p:nvSpPr>
        <p:spPr>
          <a:xfrm>
            <a:off x="8028432" y="306324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9" name="Text 3"/>
          <p:cNvSpPr/>
          <p:nvPr/>
        </p:nvSpPr>
        <p:spPr>
          <a:xfrm>
            <a:off x="9710928" y="2916936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Algorithm</a:t>
            </a:r>
            <a:endParaRPr lang="en-US" sz="2320" dirty="0"/>
          </a:p>
        </p:txBody>
      </p:sp>
      <p:sp>
        <p:nvSpPr>
          <p:cNvPr id="10" name="Text 4"/>
          <p:cNvSpPr/>
          <p:nvPr/>
        </p:nvSpPr>
        <p:spPr>
          <a:xfrm>
            <a:off x="832104" y="1344168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GPU-Based Implementation</a:t>
            </a:r>
            <a:endParaRPr lang="en-US" sz="4640" dirty="0"/>
          </a:p>
        </p:txBody>
      </p:sp>
      <p:sp>
        <p:nvSpPr>
          <p:cNvPr id="11" name="Text 5"/>
          <p:cNvSpPr/>
          <p:nvPr/>
        </p:nvSpPr>
        <p:spPr>
          <a:xfrm>
            <a:off x="9710928" y="5367528"/>
            <a:ext cx="3986784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Key Paper</a:t>
            </a:r>
            <a:endParaRPr lang="en-US" sz="2320" dirty="0"/>
          </a:p>
        </p:txBody>
      </p:sp>
      <p:sp>
        <p:nvSpPr>
          <p:cNvPr id="12" name="Text 6"/>
          <p:cNvSpPr/>
          <p:nvPr/>
        </p:nvSpPr>
        <p:spPr>
          <a:xfrm>
            <a:off x="9710928" y="5998464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•efficient for small-scale updates (&lt;10%).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950976" y="4142232"/>
            <a:ext cx="351129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Framework</a:t>
            </a:r>
            <a:endParaRPr lang="en-US" sz="2320" dirty="0"/>
          </a:p>
        </p:txBody>
      </p:sp>
      <p:sp>
        <p:nvSpPr>
          <p:cNvPr id="14" name="Text 8"/>
          <p:cNvSpPr/>
          <p:nvPr/>
        </p:nvSpPr>
        <p:spPr>
          <a:xfrm>
            <a:off x="9710928" y="3557016"/>
            <a:ext cx="3986784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•Modified Bellman-Ford using two queues on Kepler GPU.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950976" y="4773168"/>
            <a:ext cx="3511296" cy="594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•Gunrock-based architecture (Advance, Filter, Compute).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0720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2104" y="3456432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Core Concepts/SIMT Model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1078992" y="4590288"/>
            <a:ext cx="12481560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Single Instruction, Multiple Threads using CUDA.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806440" y="3337560"/>
            <a:ext cx="8010144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Core Concepts/Graph Storage</a:t>
            </a:r>
            <a:endParaRPr lang="en-US" sz="4640" dirty="0"/>
          </a:p>
        </p:txBody>
      </p:sp>
      <p:sp>
        <p:nvSpPr>
          <p:cNvPr id="5" name="Text 1"/>
          <p:cNvSpPr/>
          <p:nvPr/>
        </p:nvSpPr>
        <p:spPr>
          <a:xfrm>
            <a:off x="6053328" y="4471416"/>
            <a:ext cx="7507224" cy="301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Compressed Sparse Row (CSR) format for memory efficiency.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3401568"/>
            <a:ext cx="7790688" cy="7790688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401568"/>
            <a:ext cx="7790688" cy="779068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3401568"/>
            <a:ext cx="7790688" cy="779068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3401568"/>
            <a:ext cx="7790688" cy="7790688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8357616" y="440740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2320" dirty="0"/>
          </a:p>
        </p:txBody>
      </p:sp>
      <p:sp>
        <p:nvSpPr>
          <p:cNvPr id="8" name="Text 1"/>
          <p:cNvSpPr/>
          <p:nvPr/>
        </p:nvSpPr>
        <p:spPr>
          <a:xfrm>
            <a:off x="9930384" y="598932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</a:t>
            </a:r>
            <a:endParaRPr lang="en-US" sz="2320" dirty="0"/>
          </a:p>
        </p:txBody>
      </p:sp>
      <p:sp>
        <p:nvSpPr>
          <p:cNvPr id="9" name="Text 2"/>
          <p:cNvSpPr/>
          <p:nvPr/>
        </p:nvSpPr>
        <p:spPr>
          <a:xfrm>
            <a:off x="6117336" y="4407408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12121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20" dirty="0"/>
          </a:p>
        </p:txBody>
      </p:sp>
      <p:sp>
        <p:nvSpPr>
          <p:cNvPr id="10" name="Text 3"/>
          <p:cNvSpPr/>
          <p:nvPr/>
        </p:nvSpPr>
        <p:spPr>
          <a:xfrm>
            <a:off x="4535424" y="5989320"/>
            <a:ext cx="173736" cy="374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20" dirty="0">
                <a:solidFill>
                  <a:srgbClr val="0A0A0A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20" dirty="0"/>
          </a:p>
        </p:txBody>
      </p:sp>
      <p:sp>
        <p:nvSpPr>
          <p:cNvPr id="11" name="Text 4"/>
          <p:cNvSpPr/>
          <p:nvPr/>
        </p:nvSpPr>
        <p:spPr>
          <a:xfrm>
            <a:off x="832104" y="950976"/>
            <a:ext cx="12984480" cy="740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40" dirty="0">
                <a:solidFill>
                  <a:srgbClr val="B0C9E8"/>
                </a:solidFill>
                <a:latin typeface="思源黑体-思源黑体-Thin" pitchFamily="34" charset="0"/>
                <a:ea typeface="思源黑体-思源黑体-Thin" pitchFamily="34" charset="-122"/>
                <a:cs typeface="思源黑体-思源黑体-Thin" pitchFamily="34" charset="-120"/>
              </a:rPr>
              <a:t>Core Concepts/Parallel Functions</a:t>
            </a:r>
            <a:endParaRPr lang="en-US" sz="4640" dirty="0"/>
          </a:p>
        </p:txBody>
      </p:sp>
      <p:sp>
        <p:nvSpPr>
          <p:cNvPr id="12" name="Text 5"/>
          <p:cNvSpPr/>
          <p:nvPr/>
        </p:nvSpPr>
        <p:spPr>
          <a:xfrm>
            <a:off x="950976" y="3483864"/>
            <a:ext cx="27523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ProcessDel: Handles deletions, marks and disconnects vertices.</a:t>
            </a:r>
            <a:endParaRPr lang="en-US" sz="1850" dirty="0"/>
          </a:p>
        </p:txBody>
      </p:sp>
      <p:sp>
        <p:nvSpPr>
          <p:cNvPr id="13" name="Text 6"/>
          <p:cNvSpPr/>
          <p:nvPr/>
        </p:nvSpPr>
        <p:spPr>
          <a:xfrm>
            <a:off x="4279392" y="2221992"/>
            <a:ext cx="27523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ProcessIns: Processes insertions and updates vertex distances.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7616952" y="2221992"/>
            <a:ext cx="27523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DisconnectC: Recursively disconnects subtrees.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0945368" y="3483864"/>
            <a:ext cx="2752344" cy="886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20"/>
              </a:lnSpc>
              <a:buNone/>
            </a:pPr>
            <a:r>
              <a:rPr lang="en-US" sz="1850" dirty="0">
                <a:solidFill>
                  <a:srgbClr val="999999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ChkNbr: Updates distances by checking neighbors.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2025-04-20T16:54:35Z</dcterms:created>
  <dcterms:modified xsi:type="dcterms:W3CDTF">2025-04-20T16:54:35Z</dcterms:modified>
</cp:coreProperties>
</file>